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3"/>
  </p:notesMasterIdLst>
  <p:handoutMasterIdLst>
    <p:handoutMasterId r:id="rId4"/>
  </p:handoutMasterIdLst>
  <p:sldIdLst>
    <p:sldId id="258" r:id="rId2"/>
  </p:sldIdLst>
  <p:sldSz cx="30275213" cy="42803763"/>
  <p:notesSz cx="6858000" cy="9144000"/>
  <p:embeddedFontLst>
    <p:embeddedFont>
      <p:font typeface="Calibri" panose="020F0502020204030204" pitchFamily="34" charset="0"/>
      <p:regular r:id="rId5"/>
      <p:bold r:id="rId6"/>
      <p:italic r:id="rId7"/>
      <p:boldItalic r:id="rId8"/>
    </p:embeddedFont>
    <p:embeddedFont>
      <p:font typeface="Calibri Light" panose="020F0302020204030204" pitchFamily="34" charset="0"/>
      <p:regular r:id="rId9"/>
      <p:italic r:id="rId10"/>
    </p:embeddedFont>
    <p:embeddedFont>
      <p:font typeface="LINE Seed Sans TH" panose="020B0604020202020204" charset="-34"/>
      <p:regular r:id="rId11"/>
      <p:bold r:id="rId1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72" autoAdjust="0"/>
    <p:restoredTop sz="95285" autoAdjust="0"/>
  </p:normalViewPr>
  <p:slideViewPr>
    <p:cSldViewPr snapToGrid="0">
      <p:cViewPr>
        <p:scale>
          <a:sx n="33" d="100"/>
          <a:sy n="33" d="100"/>
        </p:scale>
        <p:origin x="984" y="-418"/>
      </p:cViewPr>
      <p:guideLst/>
    </p:cSldViewPr>
  </p:slideViewPr>
  <p:notesTextViewPr>
    <p:cViewPr>
      <p:scale>
        <a:sx n="1" d="1"/>
        <a:sy n="1" d="1"/>
      </p:scale>
      <p:origin x="0" y="0"/>
    </p:cViewPr>
  </p:notesTextViewPr>
  <p:notesViewPr>
    <p:cSldViewPr snapToGrid="0">
      <p:cViewPr varScale="1">
        <p:scale>
          <a:sx n="119" d="100"/>
          <a:sy n="119" d="100"/>
        </p:scale>
        <p:origin x="412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theme" Target="theme/theme1.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ตัวแทนหัวกระดาษ 1">
            <a:extLst>
              <a:ext uri="{FF2B5EF4-FFF2-40B4-BE49-F238E27FC236}">
                <a16:creationId xmlns:a16="http://schemas.microsoft.com/office/drawing/2014/main" id="{1185AA70-4DDC-CC31-F0A4-B1F6E00C6E9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ตัวแทนวันที่ 2">
            <a:extLst>
              <a:ext uri="{FF2B5EF4-FFF2-40B4-BE49-F238E27FC236}">
                <a16:creationId xmlns:a16="http://schemas.microsoft.com/office/drawing/2014/main" id="{2BBFD498-BAB4-483F-869E-9AFAB0D2AD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D9E243-57CC-4A94-8031-B36CE1D9018A}" type="datetimeFigureOut">
              <a:rPr lang="en-US" smtClean="0"/>
              <a:t>1/30/2023</a:t>
            </a:fld>
            <a:endParaRPr lang="en-US"/>
          </a:p>
        </p:txBody>
      </p:sp>
      <p:sp>
        <p:nvSpPr>
          <p:cNvPr id="4" name="ตัวแทนท้ายกระดาษ 3">
            <a:extLst>
              <a:ext uri="{FF2B5EF4-FFF2-40B4-BE49-F238E27FC236}">
                <a16:creationId xmlns:a16="http://schemas.microsoft.com/office/drawing/2014/main" id="{7FB46D2A-E74D-E1BB-11CA-8697220608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ตัวแทนหมายเลขสไลด์ 4">
            <a:extLst>
              <a:ext uri="{FF2B5EF4-FFF2-40B4-BE49-F238E27FC236}">
                <a16:creationId xmlns:a16="http://schemas.microsoft.com/office/drawing/2014/main" id="{B3D653EF-B4EE-A5A4-52C6-39BF79A7946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A4ABD0C-8CC1-469D-A049-C030C80680C5}" type="slidenum">
              <a:rPr lang="en-US" smtClean="0"/>
              <a:t>‹#›</a:t>
            </a:fld>
            <a:endParaRPr lang="en-US"/>
          </a:p>
        </p:txBody>
      </p:sp>
    </p:spTree>
    <p:extLst>
      <p:ext uri="{BB962C8B-B14F-4D97-AF65-F5344CB8AC3E}">
        <p14:creationId xmlns:p14="http://schemas.microsoft.com/office/powerpoint/2010/main" val="310430249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ตัวแทนหัวกระดาษ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ตัวแทนวันที่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A99745-B224-459D-ADEB-B384345C8AA7}" type="datetimeFigureOut">
              <a:rPr lang="en-US" smtClean="0"/>
              <a:t>1/30/2023</a:t>
            </a:fld>
            <a:endParaRPr lang="en-US"/>
          </a:p>
        </p:txBody>
      </p:sp>
      <p:sp>
        <p:nvSpPr>
          <p:cNvPr id="4" name="ตัวแทนรูปบนสไลด์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ตัวแทนบันทึกย่อ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a:p>
        </p:txBody>
      </p:sp>
      <p:sp>
        <p:nvSpPr>
          <p:cNvPr id="6" name="ตัวแทนท้ายกระดา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ตัวแทนหมายเลขสไลด์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B8B451-348E-4771-A2AE-02133F187D85}" type="slidenum">
              <a:rPr lang="en-US" smtClean="0"/>
              <a:t>‹#›</a:t>
            </a:fld>
            <a:endParaRPr lang="en-US"/>
          </a:p>
        </p:txBody>
      </p:sp>
    </p:spTree>
    <p:extLst>
      <p:ext uri="{BB962C8B-B14F-4D97-AF65-F5344CB8AC3E}">
        <p14:creationId xmlns:p14="http://schemas.microsoft.com/office/powerpoint/2010/main" val="29158232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สไลด์ชื่อเรื่อง">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th-TH"/>
              <a:t>คลิกเพื่อแก้ไขสไตล์ชื่อเรื่องต้นแบบ</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th-TH"/>
              <a:t>คลิกเพื่อแก้ไขสไตล์ชื่อเรื่องรองต้นแบบ</a:t>
            </a:r>
            <a:endParaRPr lang="en-US" dirty="0"/>
          </a:p>
        </p:txBody>
      </p:sp>
      <p:sp>
        <p:nvSpPr>
          <p:cNvPr id="4" name="Date Placeholder 3"/>
          <p:cNvSpPr>
            <a:spLocks noGrp="1"/>
          </p:cNvSpPr>
          <p:nvPr>
            <p:ph type="dt" sz="half" idx="10"/>
          </p:nvPr>
        </p:nvSpPr>
        <p:spPr/>
        <p:txBody>
          <a:bodyPr/>
          <a:lstStyle/>
          <a:p>
            <a:fld id="{DBDD4731-01DF-4BDA-A453-F6B465E3A188}" type="datetimeFigureOut">
              <a:rPr lang="en-US" smtClean="0"/>
              <a:t>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2576240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ชื่อเรื่องและข้อความแนวตั้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h-TH"/>
              <a:t>คลิกเพื่อแก้ไขสไตล์ชื่อเรื่องต้นแบบ</a:t>
            </a:r>
            <a:endParaRPr lang="en-US" dirty="0"/>
          </a:p>
        </p:txBody>
      </p:sp>
      <p:sp>
        <p:nvSpPr>
          <p:cNvPr id="3" name="Vertical Text Placeholder 2"/>
          <p:cNvSpPr>
            <a:spLocks noGrp="1"/>
          </p:cNvSpPr>
          <p:nvPr>
            <p:ph type="body" orient="vert" idx="1"/>
          </p:nvPr>
        </p:nvSpPr>
        <p:spPr/>
        <p:txBody>
          <a:bodyPr vert="eaVert"/>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dirty="0"/>
          </a:p>
        </p:txBody>
      </p:sp>
      <p:sp>
        <p:nvSpPr>
          <p:cNvPr id="4" name="Date Placeholder 3"/>
          <p:cNvSpPr>
            <a:spLocks noGrp="1"/>
          </p:cNvSpPr>
          <p:nvPr>
            <p:ph type="dt" sz="half" idx="10"/>
          </p:nvPr>
        </p:nvSpPr>
        <p:spPr/>
        <p:txBody>
          <a:bodyPr/>
          <a:lstStyle/>
          <a:p>
            <a:fld id="{DBDD4731-01DF-4BDA-A453-F6B465E3A188}" type="datetimeFigureOut">
              <a:rPr lang="en-US" smtClean="0"/>
              <a:t>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2681776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ข้อความและชื่อเรื่องแนวตั้ง">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th-TH"/>
              <a:t>คลิกเพื่อแก้ไขสไตล์ชื่อเรื่องต้นแบบ</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dirty="0"/>
          </a:p>
        </p:txBody>
      </p:sp>
      <p:sp>
        <p:nvSpPr>
          <p:cNvPr id="4" name="Date Placeholder 3"/>
          <p:cNvSpPr>
            <a:spLocks noGrp="1"/>
          </p:cNvSpPr>
          <p:nvPr>
            <p:ph type="dt" sz="half" idx="10"/>
          </p:nvPr>
        </p:nvSpPr>
        <p:spPr/>
        <p:txBody>
          <a:bodyPr/>
          <a:lstStyle/>
          <a:p>
            <a:fld id="{DBDD4731-01DF-4BDA-A453-F6B465E3A188}" type="datetimeFigureOut">
              <a:rPr lang="en-US" smtClean="0"/>
              <a:t>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2377402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ชื่อเรื่องและเนื้อหา">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h-TH"/>
              <a:t>คลิกเพื่อแก้ไขสไตล์ชื่อเรื่องต้นแบบ</a:t>
            </a:r>
            <a:endParaRPr lang="en-US" dirty="0"/>
          </a:p>
        </p:txBody>
      </p:sp>
      <p:sp>
        <p:nvSpPr>
          <p:cNvPr id="3" name="Content Placeholder 2"/>
          <p:cNvSpPr>
            <a:spLocks noGrp="1"/>
          </p:cNvSpPr>
          <p:nvPr>
            <p:ph idx="1"/>
          </p:nvPr>
        </p:nvSpPr>
        <p:spPr>
          <a:xfrm>
            <a:off x="2081421" y="11394520"/>
            <a:ext cx="11723475" cy="27158594"/>
          </a:xfrm>
        </p:spPr>
        <p:txBody>
          <a:bodyPr/>
          <a:lstStyle>
            <a:lvl1pPr>
              <a:defRPr>
                <a:latin typeface="LINE Seed Sans TH" panose="020B0303020203020204" pitchFamily="34" charset="-34"/>
                <a:ea typeface="LINE Seed Sans TH" panose="020B0303020203020204" pitchFamily="34" charset="-34"/>
                <a:cs typeface="LINE Seed Sans TH" panose="020B0303020203020204" pitchFamily="34" charset="-34"/>
              </a:defRPr>
            </a:lvl1pPr>
            <a:lvl2pPr>
              <a:defRPr>
                <a:latin typeface="LINE Seed Sans TH" panose="020B0303020203020204" pitchFamily="34" charset="-34"/>
                <a:ea typeface="LINE Seed Sans TH" panose="020B0303020203020204" pitchFamily="34" charset="-34"/>
                <a:cs typeface="LINE Seed Sans TH" panose="020B0303020203020204" pitchFamily="34" charset="-34"/>
              </a:defRPr>
            </a:lvl2pPr>
            <a:lvl3pPr>
              <a:defRPr>
                <a:latin typeface="LINE Seed Sans TH" panose="020B0303020203020204" pitchFamily="34" charset="-34"/>
                <a:ea typeface="LINE Seed Sans TH" panose="020B0303020203020204" pitchFamily="34" charset="-34"/>
                <a:cs typeface="LINE Seed Sans TH" panose="020B0303020203020204" pitchFamily="34" charset="-34"/>
              </a:defRPr>
            </a:lvl3pPr>
            <a:lvl4pPr>
              <a:defRPr>
                <a:latin typeface="LINE Seed Sans TH" panose="020B0303020203020204" pitchFamily="34" charset="-34"/>
                <a:ea typeface="LINE Seed Sans TH" panose="020B0303020203020204" pitchFamily="34" charset="-34"/>
                <a:cs typeface="LINE Seed Sans TH" panose="020B0303020203020204" pitchFamily="34" charset="-34"/>
              </a:defRPr>
            </a:lvl4pPr>
            <a:lvl5pPr>
              <a:defRPr>
                <a:latin typeface="LINE Seed Sans TH" panose="020B0303020203020204" pitchFamily="34" charset="-34"/>
                <a:ea typeface="LINE Seed Sans TH" panose="020B0303020203020204" pitchFamily="34" charset="-34"/>
                <a:cs typeface="LINE Seed Sans TH" panose="020B0303020203020204" pitchFamily="34" charset="-34"/>
              </a:defRPr>
            </a:lvl5p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dirty="0"/>
          </a:p>
        </p:txBody>
      </p:sp>
      <p:sp>
        <p:nvSpPr>
          <p:cNvPr id="4" name="Date Placeholder 3"/>
          <p:cNvSpPr>
            <a:spLocks noGrp="1"/>
          </p:cNvSpPr>
          <p:nvPr>
            <p:ph type="dt" sz="half" idx="10"/>
          </p:nvPr>
        </p:nvSpPr>
        <p:spPr/>
        <p:txBody>
          <a:bodyPr/>
          <a:lstStyle/>
          <a:p>
            <a:fld id="{DBDD4731-01DF-4BDA-A453-F6B465E3A188}" type="datetimeFigureOut">
              <a:rPr lang="en-US" smtClean="0"/>
              <a:t>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95B0F-C40C-4764-9BED-31AA01C378E4}" type="slidenum">
              <a:rPr lang="en-US" smtClean="0"/>
              <a:t>‹#›</a:t>
            </a:fld>
            <a:endParaRPr lang="en-US"/>
          </a:p>
        </p:txBody>
      </p:sp>
      <p:sp>
        <p:nvSpPr>
          <p:cNvPr id="8" name="ตัวแทนเนื้อหา 7">
            <a:extLst>
              <a:ext uri="{FF2B5EF4-FFF2-40B4-BE49-F238E27FC236}">
                <a16:creationId xmlns:a16="http://schemas.microsoft.com/office/drawing/2014/main" id="{F386A2F2-2FD4-F90D-4010-61E5E861FD2C}"/>
              </a:ext>
            </a:extLst>
          </p:cNvPr>
          <p:cNvSpPr>
            <a:spLocks noGrp="1"/>
          </p:cNvSpPr>
          <p:nvPr>
            <p:ph sz="quarter" idx="13"/>
          </p:nvPr>
        </p:nvSpPr>
        <p:spPr>
          <a:xfrm>
            <a:off x="14601312" y="11394520"/>
            <a:ext cx="14388891" cy="27874456"/>
          </a:xfrm>
        </p:spPr>
        <p:txBody>
          <a:bodyPr/>
          <a:lstStyle>
            <a:lvl1pPr>
              <a:defRPr>
                <a:latin typeface="LINE Seed Sans TH" panose="020B0303020203020204" pitchFamily="34" charset="-34"/>
                <a:ea typeface="LINE Seed Sans TH" panose="020B0303020203020204" pitchFamily="34" charset="-34"/>
                <a:cs typeface="LINE Seed Sans TH" panose="020B0303020203020204" pitchFamily="34" charset="-34"/>
              </a:defRPr>
            </a:lvl1pPr>
            <a:lvl2pPr>
              <a:defRPr>
                <a:latin typeface="LINE Seed Sans TH" panose="020B0303020203020204" pitchFamily="34" charset="-34"/>
                <a:ea typeface="LINE Seed Sans TH" panose="020B0303020203020204" pitchFamily="34" charset="-34"/>
                <a:cs typeface="LINE Seed Sans TH" panose="020B0303020203020204" pitchFamily="34" charset="-34"/>
              </a:defRPr>
            </a:lvl2pPr>
            <a:lvl3pPr>
              <a:defRPr>
                <a:latin typeface="LINE Seed Sans TH" panose="020B0303020203020204" pitchFamily="34" charset="-34"/>
                <a:ea typeface="LINE Seed Sans TH" panose="020B0303020203020204" pitchFamily="34" charset="-34"/>
                <a:cs typeface="LINE Seed Sans TH" panose="020B0303020203020204" pitchFamily="34" charset="-34"/>
              </a:defRPr>
            </a:lvl3pPr>
            <a:lvl4pPr>
              <a:defRPr>
                <a:latin typeface="LINE Seed Sans TH" panose="020B0303020203020204" pitchFamily="34" charset="-34"/>
                <a:ea typeface="LINE Seed Sans TH" panose="020B0303020203020204" pitchFamily="34" charset="-34"/>
                <a:cs typeface="LINE Seed Sans TH" panose="020B0303020203020204" pitchFamily="34" charset="-34"/>
              </a:defRPr>
            </a:lvl4pPr>
            <a:lvl5pPr>
              <a:defRPr>
                <a:latin typeface="LINE Seed Sans TH" panose="020B0303020203020204" pitchFamily="34" charset="-34"/>
                <a:ea typeface="LINE Seed Sans TH" panose="020B0303020203020204" pitchFamily="34" charset="-34"/>
                <a:cs typeface="LINE Seed Sans TH" panose="020B0303020203020204" pitchFamily="34" charset="-34"/>
              </a:defRPr>
            </a:lvl5p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a:p>
        </p:txBody>
      </p:sp>
    </p:spTree>
    <p:extLst>
      <p:ext uri="{BB962C8B-B14F-4D97-AF65-F5344CB8AC3E}">
        <p14:creationId xmlns:p14="http://schemas.microsoft.com/office/powerpoint/2010/main" val="4044149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ส่วนหัวของส่วน">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th-TH"/>
              <a:t>คลิกเพื่อแก้ไขสไตล์ชื่อเรื่องต้นแบบ</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th-TH"/>
              <a:t>คลิกเพื่อแก้ไขสไตล์ของข้อความต้นแบบ</a:t>
            </a:r>
          </a:p>
        </p:txBody>
      </p:sp>
      <p:sp>
        <p:nvSpPr>
          <p:cNvPr id="4" name="Date Placeholder 3"/>
          <p:cNvSpPr>
            <a:spLocks noGrp="1"/>
          </p:cNvSpPr>
          <p:nvPr>
            <p:ph type="dt" sz="half" idx="10"/>
          </p:nvPr>
        </p:nvSpPr>
        <p:spPr/>
        <p:txBody>
          <a:bodyPr/>
          <a:lstStyle/>
          <a:p>
            <a:fld id="{DBDD4731-01DF-4BDA-A453-F6B465E3A188}" type="datetimeFigureOut">
              <a:rPr lang="en-US" smtClean="0"/>
              <a:t>1/30/2023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1805161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เนื้อหา 2 ส่ว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h-TH"/>
              <a:t>คลิกเพื่อแก้ไขสไตล์ชื่อเรื่องต้นแบบ</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dirty="0"/>
          </a:p>
        </p:txBody>
      </p:sp>
      <p:sp>
        <p:nvSpPr>
          <p:cNvPr id="5" name="Date Placeholder 4"/>
          <p:cNvSpPr>
            <a:spLocks noGrp="1"/>
          </p:cNvSpPr>
          <p:nvPr>
            <p:ph type="dt" sz="half" idx="10"/>
          </p:nvPr>
        </p:nvSpPr>
        <p:spPr/>
        <p:txBody>
          <a:bodyPr/>
          <a:lstStyle/>
          <a:p>
            <a:fld id="{DBDD4731-01DF-4BDA-A453-F6B465E3A188}" type="datetimeFigureOut">
              <a:rPr lang="en-US" smtClean="0"/>
              <a:t>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3345510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การเปรียบเทียบ">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th-TH"/>
              <a:t>คลิกเพื่อแก้ไขสไตล์ชื่อเรื่องต้นแบบ</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th-TH"/>
              <a:t>คลิกเพื่อแก้ไขสไตล์ของข้อความต้นแบบ</a:t>
            </a:r>
          </a:p>
        </p:txBody>
      </p:sp>
      <p:sp>
        <p:nvSpPr>
          <p:cNvPr id="4" name="Content Placeholder 3"/>
          <p:cNvSpPr>
            <a:spLocks noGrp="1"/>
          </p:cNvSpPr>
          <p:nvPr>
            <p:ph sz="half" idx="2"/>
          </p:nvPr>
        </p:nvSpPr>
        <p:spPr>
          <a:xfrm>
            <a:off x="2085368" y="15635264"/>
            <a:ext cx="12807832" cy="22997117"/>
          </a:xfrm>
        </p:spPr>
        <p:txBody>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th-TH"/>
              <a:t>คลิกเพื่อแก้ไขสไตล์ของข้อความต้นแบบ</a:t>
            </a:r>
          </a:p>
        </p:txBody>
      </p:sp>
      <p:sp>
        <p:nvSpPr>
          <p:cNvPr id="6" name="Content Placeholder 5"/>
          <p:cNvSpPr>
            <a:spLocks noGrp="1"/>
          </p:cNvSpPr>
          <p:nvPr>
            <p:ph sz="quarter" idx="4"/>
          </p:nvPr>
        </p:nvSpPr>
        <p:spPr>
          <a:xfrm>
            <a:off x="15326828" y="15635264"/>
            <a:ext cx="12870909" cy="22997117"/>
          </a:xfrm>
        </p:spPr>
        <p:txBody>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dirty="0"/>
          </a:p>
        </p:txBody>
      </p:sp>
      <p:sp>
        <p:nvSpPr>
          <p:cNvPr id="7" name="Date Placeholder 6"/>
          <p:cNvSpPr>
            <a:spLocks noGrp="1"/>
          </p:cNvSpPr>
          <p:nvPr>
            <p:ph type="dt" sz="half" idx="10"/>
          </p:nvPr>
        </p:nvSpPr>
        <p:spPr/>
        <p:txBody>
          <a:bodyPr/>
          <a:lstStyle/>
          <a:p>
            <a:fld id="{DBDD4731-01DF-4BDA-A453-F6B465E3A188}" type="datetimeFigureOut">
              <a:rPr lang="en-US" smtClean="0"/>
              <a:t>1/30/2023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164895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เฉพาะชื่อเรื่อ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h-TH"/>
              <a:t>คลิกเพื่อแก้ไขสไตล์ชื่อเรื่องต้นแบบ</a:t>
            </a:r>
            <a:endParaRPr lang="en-US" dirty="0"/>
          </a:p>
        </p:txBody>
      </p:sp>
      <p:sp>
        <p:nvSpPr>
          <p:cNvPr id="3" name="Date Placeholder 2"/>
          <p:cNvSpPr>
            <a:spLocks noGrp="1"/>
          </p:cNvSpPr>
          <p:nvPr>
            <p:ph type="dt" sz="half" idx="10"/>
          </p:nvPr>
        </p:nvSpPr>
        <p:spPr/>
        <p:txBody>
          <a:bodyPr/>
          <a:lstStyle/>
          <a:p>
            <a:fld id="{DBDD4731-01DF-4BDA-A453-F6B465E3A188}" type="datetimeFigureOut">
              <a:rPr lang="en-US" smtClean="0"/>
              <a:t>1/30/2023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848531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ว่างเปล่า">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DD4731-01DF-4BDA-A453-F6B465E3A188}" type="datetimeFigureOut">
              <a:rPr lang="en-US" smtClean="0"/>
              <a:t>1/30/2023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1290791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เนื้อหาพร้อมคำอธิบายภาพ">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th-TH"/>
              <a:t>คลิกเพื่อแก้ไขสไตล์ชื่อเรื่องต้นแบบ</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th-TH"/>
              <a:t>คลิกเพื่อแก้ไขสไตล์ของข้อความต้นแบบ</a:t>
            </a:r>
          </a:p>
        </p:txBody>
      </p:sp>
      <p:sp>
        <p:nvSpPr>
          <p:cNvPr id="5" name="Date Placeholder 4"/>
          <p:cNvSpPr>
            <a:spLocks noGrp="1"/>
          </p:cNvSpPr>
          <p:nvPr>
            <p:ph type="dt" sz="half" idx="10"/>
          </p:nvPr>
        </p:nvSpPr>
        <p:spPr/>
        <p:txBody>
          <a:bodyPr/>
          <a:lstStyle/>
          <a:p>
            <a:fld id="{DBDD4731-01DF-4BDA-A453-F6B465E3A188}" type="datetimeFigureOut">
              <a:rPr lang="en-US" smtClean="0"/>
              <a:t>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42562767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รูปภาพพร้อมคำอธิบายภาพ">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th-TH"/>
              <a:t>คลิกเพื่อแก้ไขสไตล์ชื่อเรื่องต้นแบบ</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th-TH"/>
              <a:t>คลิกไอคอนเพื่อเพิ่มรูปภาพ</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th-TH"/>
              <a:t>คลิกเพื่อแก้ไขสไตล์ของข้อความต้นแบบ</a:t>
            </a:r>
          </a:p>
        </p:txBody>
      </p:sp>
      <p:sp>
        <p:nvSpPr>
          <p:cNvPr id="5" name="Date Placeholder 4"/>
          <p:cNvSpPr>
            <a:spLocks noGrp="1"/>
          </p:cNvSpPr>
          <p:nvPr>
            <p:ph type="dt" sz="half" idx="10"/>
          </p:nvPr>
        </p:nvSpPr>
        <p:spPr/>
        <p:txBody>
          <a:bodyPr/>
          <a:lstStyle/>
          <a:p>
            <a:fld id="{DBDD4731-01DF-4BDA-A453-F6B465E3A188}" type="datetimeFigureOut">
              <a:rPr lang="en-US" smtClean="0"/>
              <a:t>1/30/2023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F95B0F-C40C-4764-9BED-31AA01C378E4}" type="slidenum">
              <a:rPr lang="en-US" smtClean="0"/>
              <a:t>‹#›</a:t>
            </a:fld>
            <a:endParaRPr lang="en-US"/>
          </a:p>
        </p:txBody>
      </p:sp>
    </p:spTree>
    <p:extLst>
      <p:ext uri="{BB962C8B-B14F-4D97-AF65-F5344CB8AC3E}">
        <p14:creationId xmlns:p14="http://schemas.microsoft.com/office/powerpoint/2010/main" val="22764953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th-TH"/>
              <a:t>คลิกเพื่อแก้ไขสไตล์ชื่อเรื่องต้นแบบ</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th-TH"/>
              <a:t>คลิกเพื่อแก้ไขสไตล์ของข้อความต้นแบบ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DBDD4731-01DF-4BDA-A453-F6B465E3A188}" type="datetimeFigureOut">
              <a:rPr lang="en-US" smtClean="0"/>
              <a:t>1/30/2023</a:t>
            </a:fld>
            <a:endParaRPr lang="en-US"/>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ADF95B0F-C40C-4764-9BED-31AA01C378E4}" type="slidenum">
              <a:rPr lang="en-US" smtClean="0"/>
              <a:t>‹#›</a:t>
            </a:fld>
            <a:endParaRPr lang="en-US"/>
          </a:p>
        </p:txBody>
      </p:sp>
    </p:spTree>
    <p:extLst>
      <p:ext uri="{BB962C8B-B14F-4D97-AF65-F5344CB8AC3E}">
        <p14:creationId xmlns:p14="http://schemas.microsoft.com/office/powerpoint/2010/main" val="36011467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ตัวแทนเนื้อหา 2">
            <a:extLst>
              <a:ext uri="{FF2B5EF4-FFF2-40B4-BE49-F238E27FC236}">
                <a16:creationId xmlns:a16="http://schemas.microsoft.com/office/drawing/2014/main" id="{09C91DB1-4220-8425-2575-38D5D355463B}"/>
              </a:ext>
            </a:extLst>
          </p:cNvPr>
          <p:cNvSpPr>
            <a:spLocks noGrp="1"/>
          </p:cNvSpPr>
          <p:nvPr>
            <p:ph idx="1"/>
          </p:nvPr>
        </p:nvSpPr>
        <p:spPr>
          <a:xfrm>
            <a:off x="922447" y="12840923"/>
            <a:ext cx="13535888" cy="29962840"/>
          </a:xfrm>
        </p:spPr>
        <p:txBody>
          <a:bodyPr>
            <a:normAutofit/>
          </a:bodyPr>
          <a:lstStyle/>
          <a:p>
            <a:pPr marL="0" indent="0" algn="thaiDist">
              <a:buNone/>
            </a:pPr>
            <a:r>
              <a:rPr lang="th-TH" sz="6000" b="1" dirty="0"/>
              <a:t>บทคัดย่อ</a:t>
            </a:r>
          </a:p>
          <a:p>
            <a:pPr marL="0" indent="0" algn="thaiDist">
              <a:buNone/>
              <a:tabLst>
                <a:tab pos="914400" algn="l"/>
              </a:tabLst>
            </a:pPr>
            <a:r>
              <a:rPr lang="en-US" sz="3200" dirty="0"/>
              <a:t>	</a:t>
            </a:r>
            <a:r>
              <a:rPr lang="th-TH" sz="3200" dirty="0"/>
              <a:t>งานวิจัยเรื่อง ระบบร้องเรียนปัญหา กรณีศึกษามหาวิทยาลัยบูรพา วิทยาเขตสระแก้ว มีวัตถุประสงค์ในการพัฒนาระบบได้แก่ 1) เพื่อศึกษา วิเคราะห์ ออกแบบ และพัฒนาระบบร้องเรียนปัญหา 2) เพื่อได้ระบบร้องเรียนปัญหา 3) เพื่อได้ฐานข้อมูลคำร้องเรียนและผลการดำเนินงาน 4) เพื่ออำนวยความสะดวกแก่บุคลากร นิสิต และพนักงาน รวมถึงหน่วยงานที่ดำเนินการแก้ไขปัญหา ซึ่งระบบสามารถดำเนินงานในส่วนของผู้ดูแลระบบได้แก่ สามารถเข้าสู่ระบบ จัดการคำร้องเรียน จัดการผลการดำเนินงาน จัดการข้อมูลผู้ดูแลระบบ จัดการสิทธิ์การใช้งานของพนักงานและสมาชิกได้ ส่วนของการทำงานของสมาชิกได้แก่ สามารถเข้าสู่ระบบ จัดการคำร้องเรียน และส่วนของการทำงานของพนักงานได้แก่ สามารถเข้าสู่ระบบ จัดการคำร้องเรียน จัดการผลการดำเนินงานได้ โดยผู้จัดทำงานวิจัยได้พัฒนาระบบฯ ด้วยโปรแกรมภาษาพีเอชพี (</a:t>
            </a:r>
            <a:r>
              <a:rPr lang="en-US" sz="3200" dirty="0"/>
              <a:t>PHP) </a:t>
            </a:r>
            <a:r>
              <a:rPr lang="th-TH" sz="3200" dirty="0"/>
              <a:t>และใช้ฐานข้อมูลมายเอสคิวแอล (</a:t>
            </a:r>
            <a:r>
              <a:rPr lang="en-US" sz="3200" dirty="0"/>
              <a:t>MySQL) </a:t>
            </a:r>
            <a:r>
              <a:rPr lang="th-TH" sz="3200" dirty="0"/>
              <a:t>ในการจัดเก็บข้อมูล</a:t>
            </a:r>
          </a:p>
          <a:p>
            <a:pPr marL="0" indent="0" algn="thaiDist">
              <a:buNone/>
            </a:pPr>
            <a:r>
              <a:rPr lang="th-TH" sz="3200" b="1" i="1" dirty="0"/>
              <a:t>คำสำคัญ </a:t>
            </a:r>
            <a:r>
              <a:rPr lang="th-TH" sz="3200" dirty="0"/>
              <a:t>–- ระบบร้องเรียนปัญหา, การพัฒนาระบบสารสนเทศ, การเขียนโปรแกรมด้วยภาษาพีเอชพี</a:t>
            </a:r>
          </a:p>
          <a:p>
            <a:pPr marL="0" indent="0">
              <a:buNone/>
            </a:pPr>
            <a:r>
              <a:rPr lang="th-TH" sz="6000" b="1" dirty="0"/>
              <a:t>บทนำ</a:t>
            </a:r>
          </a:p>
          <a:p>
            <a:pPr marL="0" indent="0" algn="thaiDist">
              <a:buNone/>
              <a:tabLst>
                <a:tab pos="914400" algn="l"/>
              </a:tabLst>
            </a:pPr>
            <a:r>
              <a:rPr lang="th-TH" sz="3200" dirty="0"/>
              <a:t>	งานวิจัยนี้ได้มีการพัฒนาระบบเพื่อพัฒนากระบวนการในการร้องเรียนปัญหา จากที่การทำงานในรูปแบบเดิมทำให้เกิดปัญหาในเรื่องของเอกสารสูญหาย การตรวจสอบผลการดำเนินงานที่ไม่สามารถตรวจสอบผ่านทางเอกสารได้ และการบันทึกผลการดำเนินงานเป็นเอกสารที่มีเพียงผู้เกี่ยวข้องเท่านั้นที่ทราบ  ทางผู้จัดทำงานวิจัยจึงได้มีแนวคิดในการพัฒนาระบบการร้องเรียนปัญหาออนไลน์ ซึ่งประกอบด้วย การเพิ่มคำร้องเรียนปัญหา การบันทึกผลการดำเนินการตามคำร้องเรียนปัญหา โดยประโยชน์ที่ได้จากการพัฒนาระบบทำให้อำนวยความสะดวกแก่พนักงานในการรับเรื่องร้องเรียน และลดการเขียนเอกสาร อีกทั้งระบบยังสามารถทำให้ลดการใช้ทรัพยากรกระดาษ</a:t>
            </a:r>
          </a:p>
          <a:p>
            <a:pPr marL="0" indent="0" algn="thaiDist">
              <a:buNone/>
              <a:tabLst>
                <a:tab pos="914400" algn="l"/>
              </a:tabLst>
            </a:pPr>
            <a:r>
              <a:rPr lang="th-TH" sz="6000" b="1" dirty="0"/>
              <a:t>วัตถุประสงค์</a:t>
            </a:r>
          </a:p>
          <a:p>
            <a:pPr marL="0" indent="0" algn="thaiDist">
              <a:buNone/>
              <a:tabLst>
                <a:tab pos="914400" algn="l"/>
              </a:tabLst>
            </a:pPr>
            <a:r>
              <a:rPr lang="th-TH" sz="3200" dirty="0"/>
              <a:t>	จากระบบร้องเรียนปัญหา ผู้จัดทำงานวิจัยได้มีวัตถุประสงค์ในการพัฒนาระบบได้แก่ 1) เพื่อศึกษา วิเคราะห์ ออกแบบ และพัฒนาระบบร้องเรียนปัญหา 2) เพื่อได้ระบบร้องเรียนปัญหา 3) เพื่อได้ฐานข้อมูลคำร้องเรียนและผลการดำเนินงาน  4) เพื่ออำนวยความสะดวกแก่บุคลากร นิสิต และพนักงาน รวมถึงหน่วยงานที่ดำเนินการแก้ไขปัญหา</a:t>
            </a:r>
            <a:endParaRPr lang="en-US" sz="3200" dirty="0"/>
          </a:p>
          <a:p>
            <a:pPr marL="0" indent="0">
              <a:buNone/>
            </a:pPr>
            <a:r>
              <a:rPr lang="th-TH" sz="6000" b="1" dirty="0"/>
              <a:t>การดำเนินงานวิจัย</a:t>
            </a:r>
          </a:p>
          <a:p>
            <a:pPr marL="0" indent="0" algn="thaiDist">
              <a:buNone/>
              <a:tabLst>
                <a:tab pos="866775" algn="l"/>
              </a:tabLst>
            </a:pPr>
            <a:r>
              <a:rPr lang="th-TH" sz="3200" dirty="0"/>
              <a:t>	ทางผู้จัดทำงานวิจัยได้ศึกษาความเป็นไปได้ของระบบร้องเรียนปัญหา พิจารณาถึงกระบวนการและขอบเขตการทำงานของระบบ โดยทำการศึกษาระเบียบข้อบังคับ และแนวทางการร้องเรียนปัญหา โดยได้วิเคราะห์ระบบโดยนำแผนภาพการไหลของงานหรือแอคทิวิตี้ ไดอะแกรม (</a:t>
            </a:r>
            <a:r>
              <a:rPr lang="en-US" sz="3200" dirty="0"/>
              <a:t>Activity Diagram</a:t>
            </a:r>
            <a:r>
              <a:rPr lang="th-TH" sz="3200" dirty="0"/>
              <a:t>)</a:t>
            </a:r>
            <a:r>
              <a:rPr lang="en-US" sz="3200" dirty="0"/>
              <a:t> </a:t>
            </a:r>
            <a:r>
              <a:rPr lang="th-TH" sz="3200" dirty="0"/>
              <a:t>มาทำการวิเคราะห์ดังภาพด้านล่าง</a:t>
            </a:r>
          </a:p>
          <a:p>
            <a:pPr marL="0" indent="0" algn="thaiDist">
              <a:buNone/>
              <a:tabLst>
                <a:tab pos="866775" algn="l"/>
              </a:tabLst>
            </a:pPr>
            <a:endParaRPr lang="th-TH" sz="3200" dirty="0"/>
          </a:p>
          <a:p>
            <a:pPr marL="0" indent="0" algn="thaiDist">
              <a:buNone/>
              <a:tabLst>
                <a:tab pos="866775" algn="l"/>
              </a:tabLst>
            </a:pPr>
            <a:endParaRPr lang="th-TH" sz="3200" dirty="0"/>
          </a:p>
          <a:p>
            <a:pPr marL="0" indent="0" algn="thaiDist">
              <a:buNone/>
              <a:tabLst>
                <a:tab pos="866775" algn="l"/>
              </a:tabLst>
            </a:pPr>
            <a:endParaRPr lang="th-TH" sz="3200" dirty="0"/>
          </a:p>
          <a:p>
            <a:pPr marL="0" indent="0" algn="thaiDist">
              <a:buNone/>
              <a:tabLst>
                <a:tab pos="866775" algn="l"/>
              </a:tabLst>
            </a:pPr>
            <a:endParaRPr lang="en-US" sz="3200" dirty="0"/>
          </a:p>
          <a:p>
            <a:pPr marL="0" indent="0" algn="ctr">
              <a:buNone/>
              <a:tabLst>
                <a:tab pos="866775" algn="l"/>
              </a:tabLst>
            </a:pPr>
            <a:r>
              <a:rPr lang="en-US" sz="3200" dirty="0"/>
              <a:t>	</a:t>
            </a:r>
            <a:r>
              <a:rPr lang="th-TH" sz="3200" dirty="0"/>
              <a:t>แผนภาพแอคทิวิตี้ ไดอะแกรม (</a:t>
            </a:r>
            <a:r>
              <a:rPr lang="en-US" sz="3200" dirty="0"/>
              <a:t>Activity Diagram)</a:t>
            </a:r>
            <a:endParaRPr lang="th-TH" sz="3200" dirty="0"/>
          </a:p>
          <a:p>
            <a:pPr marL="0" indent="0" algn="thaiDist">
              <a:buNone/>
              <a:tabLst>
                <a:tab pos="866775" algn="l"/>
              </a:tabLst>
            </a:pPr>
            <a:r>
              <a:rPr lang="th-TH" sz="3200" dirty="0"/>
              <a:t>	และเมื่อวิเคราะห์กระบวนการทำงานเดิม จึงได้เป็นกระบวนการทำงานของระบบที่ผู้จัดทำได้พัฒนา ซึ่งได้วเคราะห์การทำงานของระบบโดยใช้ยูสเคส ไดอะแกรม </a:t>
            </a:r>
            <a:r>
              <a:rPr lang="en-US" sz="3200" dirty="0"/>
              <a:t>(Use Case Diagram) </a:t>
            </a:r>
            <a:r>
              <a:rPr lang="th-TH" sz="3200" dirty="0"/>
              <a:t>ในการอธิบายฟังก์ชันการทำงานของระบบที่พัฒนาขึ้นมาใหม่ดังภาพด้านล่าง</a:t>
            </a:r>
          </a:p>
          <a:p>
            <a:pPr marL="0" indent="0" algn="thaiDist">
              <a:buNone/>
              <a:tabLst>
                <a:tab pos="914400" algn="l"/>
              </a:tabLst>
            </a:pPr>
            <a:endParaRPr lang="en-US" sz="3200" dirty="0"/>
          </a:p>
          <a:p>
            <a:pPr marL="0" indent="0" algn="thaiDist">
              <a:buNone/>
              <a:tabLst>
                <a:tab pos="914400" algn="l"/>
              </a:tabLst>
            </a:pPr>
            <a:endParaRPr lang="en-US" sz="3200" dirty="0"/>
          </a:p>
          <a:p>
            <a:pPr marL="0" indent="0" algn="ctr">
              <a:buNone/>
              <a:tabLst>
                <a:tab pos="914400" algn="l"/>
              </a:tabLst>
            </a:pPr>
            <a:r>
              <a:rPr lang="th-TH" sz="3200" dirty="0"/>
              <a:t>แผนภาพยูสเคส ไดอะแกรม </a:t>
            </a:r>
            <a:r>
              <a:rPr lang="en-US" sz="3200" dirty="0"/>
              <a:t>(Use Case Diagram)</a:t>
            </a:r>
            <a:endParaRPr lang="th-TH" sz="3200" dirty="0"/>
          </a:p>
          <a:p>
            <a:pPr marL="0" indent="0" algn="thaiDist">
              <a:buNone/>
              <a:tabLst>
                <a:tab pos="914400" algn="l"/>
              </a:tabLst>
            </a:pPr>
            <a:endParaRPr lang="en-US" sz="3200" dirty="0"/>
          </a:p>
          <a:p>
            <a:pPr marL="0" indent="0" algn="thaiDist">
              <a:buNone/>
              <a:tabLst>
                <a:tab pos="914400" algn="l"/>
              </a:tabLst>
            </a:pPr>
            <a:endParaRPr lang="en-US" sz="3200" dirty="0"/>
          </a:p>
          <a:p>
            <a:pPr marL="0" indent="0" algn="thaiDist">
              <a:buNone/>
              <a:tabLst>
                <a:tab pos="914400" algn="l"/>
              </a:tabLst>
            </a:pPr>
            <a:endParaRPr lang="en-US" sz="3200" dirty="0"/>
          </a:p>
        </p:txBody>
      </p:sp>
      <p:sp>
        <p:nvSpPr>
          <p:cNvPr id="4" name="ตัวแทนเนื้อหา 3">
            <a:extLst>
              <a:ext uri="{FF2B5EF4-FFF2-40B4-BE49-F238E27FC236}">
                <a16:creationId xmlns:a16="http://schemas.microsoft.com/office/drawing/2014/main" id="{1B0CE556-0FC0-0E2A-029A-22C5796AEA09}"/>
              </a:ext>
            </a:extLst>
          </p:cNvPr>
          <p:cNvSpPr>
            <a:spLocks noGrp="1"/>
          </p:cNvSpPr>
          <p:nvPr>
            <p:ph sz="quarter" idx="13"/>
          </p:nvPr>
        </p:nvSpPr>
        <p:spPr>
          <a:xfrm>
            <a:off x="15398215" y="12770588"/>
            <a:ext cx="13962597" cy="28164051"/>
          </a:xfrm>
        </p:spPr>
        <p:txBody>
          <a:bodyPr>
            <a:normAutofit/>
          </a:bodyPr>
          <a:lstStyle/>
          <a:p>
            <a:pPr marL="0" indent="0" algn="thaiDist">
              <a:buNone/>
              <a:tabLst>
                <a:tab pos="914400" algn="l"/>
              </a:tabLst>
            </a:pPr>
            <a:r>
              <a:rPr lang="th-TH" sz="3200" dirty="0"/>
              <a:t>	จากการวิเคราะห์ระบบร้องเรียนด้วยยูสเคส ไดอะแกรม (</a:t>
            </a:r>
            <a:r>
              <a:rPr lang="en-US" sz="3200" dirty="0"/>
              <a:t>Use</a:t>
            </a:r>
            <a:r>
              <a:rPr lang="th-TH" sz="3200" dirty="0"/>
              <a:t> </a:t>
            </a:r>
            <a:r>
              <a:rPr lang="en-US" sz="3200" dirty="0"/>
              <a:t>Case</a:t>
            </a:r>
            <a:r>
              <a:rPr lang="th-TH" sz="3200" dirty="0"/>
              <a:t> </a:t>
            </a:r>
            <a:r>
              <a:rPr lang="en-US" sz="3200" dirty="0"/>
              <a:t>Diagram) </a:t>
            </a:r>
            <a:r>
              <a:rPr lang="th-TH" sz="3200" dirty="0"/>
              <a:t>ทำให้ได้ขอบเขตของระบบ ทางผู้จัดทำงานวิจัยจึงได้ออกแบบระบบโดยใช้แผนภาพคลาส (</a:t>
            </a:r>
            <a:r>
              <a:rPr lang="en-US" sz="3200" dirty="0"/>
              <a:t>Class Diagram</a:t>
            </a:r>
            <a:r>
              <a:rPr lang="th-TH" sz="3200" dirty="0"/>
              <a:t>) เพื่ออธิบายโครงสร้างของระบบ และแผนภาพแบบจำลองข้อมูลหรืออี-อา ไดอะแกรม </a:t>
            </a:r>
            <a:r>
              <a:rPr lang="en-US" sz="3200" dirty="0"/>
              <a:t>(E-R</a:t>
            </a:r>
            <a:r>
              <a:rPr lang="th-TH" sz="3200" dirty="0"/>
              <a:t> </a:t>
            </a:r>
            <a:r>
              <a:rPr lang="en-US" sz="3200" dirty="0"/>
              <a:t>Diagram)</a:t>
            </a:r>
            <a:r>
              <a:rPr lang="th-TH" sz="3200" dirty="0"/>
              <a:t> เพื่ออธิบายโครงสร้างฐานข้อมูล และข้อมูลที่ถูกจัดเก็บในระบบ ในการออกแบบระบบดังภาพด้านล่างตามลำดับ</a:t>
            </a:r>
          </a:p>
          <a:p>
            <a:pPr marL="0" indent="0">
              <a:buNone/>
              <a:tabLst>
                <a:tab pos="914400" algn="l"/>
              </a:tabLst>
            </a:pPr>
            <a:endParaRPr lang="th-TH" sz="3200" dirty="0"/>
          </a:p>
          <a:p>
            <a:pPr marL="0" indent="0">
              <a:buNone/>
              <a:tabLst>
                <a:tab pos="914400" algn="l"/>
              </a:tabLst>
            </a:pPr>
            <a:endParaRPr lang="th-TH" sz="3200" dirty="0"/>
          </a:p>
          <a:p>
            <a:pPr marL="0" indent="0">
              <a:buNone/>
              <a:tabLst>
                <a:tab pos="914400" algn="l"/>
              </a:tabLst>
            </a:pPr>
            <a:endParaRPr lang="th-TH" sz="3200" dirty="0"/>
          </a:p>
          <a:p>
            <a:pPr marL="0" indent="0">
              <a:buNone/>
              <a:tabLst>
                <a:tab pos="914400" algn="l"/>
              </a:tabLst>
            </a:pPr>
            <a:endParaRPr lang="th-TH" sz="3200" dirty="0"/>
          </a:p>
          <a:p>
            <a:pPr marL="0" indent="0">
              <a:buNone/>
              <a:tabLst>
                <a:tab pos="914400" algn="l"/>
              </a:tabLst>
            </a:pPr>
            <a:endParaRPr lang="th-TH" sz="3200" dirty="0"/>
          </a:p>
          <a:p>
            <a:pPr marL="0" indent="0">
              <a:buNone/>
              <a:tabLst>
                <a:tab pos="914400" algn="l"/>
              </a:tabLst>
            </a:pPr>
            <a:endParaRPr lang="th-TH" sz="3200" dirty="0"/>
          </a:p>
          <a:p>
            <a:pPr marL="0" indent="0">
              <a:buNone/>
              <a:tabLst>
                <a:tab pos="914400" algn="l"/>
              </a:tabLst>
            </a:pPr>
            <a:r>
              <a:rPr lang="th-TH" sz="3200" dirty="0"/>
              <a:t>	แผนภาพคลาส (</a:t>
            </a:r>
            <a:r>
              <a:rPr lang="en-US" sz="3200" dirty="0"/>
              <a:t>Class Diagram)       </a:t>
            </a:r>
            <a:r>
              <a:rPr lang="th-TH" sz="3200" dirty="0"/>
              <a:t>แผนภาพจำลองข้อมูล (</a:t>
            </a:r>
            <a:r>
              <a:rPr lang="en-US" sz="3200" dirty="0"/>
              <a:t>E-R Diagram)</a:t>
            </a:r>
            <a:endParaRPr lang="th-TH" sz="3200" dirty="0"/>
          </a:p>
          <a:p>
            <a:pPr marL="0" indent="0">
              <a:buNone/>
            </a:pPr>
            <a:r>
              <a:rPr lang="th-TH" sz="6000" b="1" dirty="0"/>
              <a:t>สรุปผลการวิจัย</a:t>
            </a:r>
          </a:p>
          <a:p>
            <a:pPr marL="0" indent="0" algn="thaiDist">
              <a:buNone/>
              <a:tabLst>
                <a:tab pos="866775" algn="l"/>
              </a:tabLst>
            </a:pPr>
            <a:r>
              <a:rPr lang="th-TH" sz="3600" dirty="0"/>
              <a:t>	จากการวิจัยในครั้งนี้ทำให้ได้ระบบร้องเรียนปัญหาที่ถูกออกแบบเพื่อแก้ไขปัญหาที่เกิดขึ้นจากกระบวนการทำงานเดิมซึ่งสามารถสมัครสมาชิก เข้าสู่ระบบ จัดการคำร้องเรียน จัดการผลการดำเนินงาน จัดการข้อมูลผู้ดูแลระบบ จัดการสิทธิ์การใช้งานของพนักงานและสมาชิกได้ จากการวิจัยครั้งนี้ มีข้อเสนอแนะว่า อาจมีการปรับปรุงให้ระบบอยู่ในรูปแบบ </a:t>
            </a:r>
            <a:r>
              <a:rPr lang="en-US" sz="3600" dirty="0"/>
              <a:t>Web</a:t>
            </a:r>
            <a:r>
              <a:rPr lang="th-TH" sz="3600" dirty="0"/>
              <a:t> </a:t>
            </a:r>
            <a:r>
              <a:rPr lang="en-US" sz="3600" dirty="0"/>
              <a:t>Responsive</a:t>
            </a:r>
            <a:r>
              <a:rPr lang="th-TH" sz="3600" dirty="0"/>
              <a:t> เพื่อรองรับการแสดงผลบนอุปกรณ์หลายๆ แบบได้</a:t>
            </a:r>
          </a:p>
          <a:p>
            <a:pPr marL="0" indent="0" algn="thaiDist">
              <a:buNone/>
              <a:tabLst>
                <a:tab pos="866775" algn="l"/>
              </a:tabLst>
            </a:pPr>
            <a:endParaRPr lang="th-TH" sz="3600" dirty="0"/>
          </a:p>
          <a:p>
            <a:pPr marL="0" indent="0" algn="thaiDist">
              <a:buNone/>
              <a:tabLst>
                <a:tab pos="866775" algn="l"/>
              </a:tabLst>
            </a:pPr>
            <a:endParaRPr lang="th-TH" sz="3600" dirty="0"/>
          </a:p>
          <a:p>
            <a:pPr marL="0" indent="0" algn="thaiDist">
              <a:buNone/>
              <a:tabLst>
                <a:tab pos="866775" algn="l"/>
              </a:tabLst>
            </a:pPr>
            <a:endParaRPr lang="th-TH" sz="3600" dirty="0"/>
          </a:p>
          <a:p>
            <a:pPr marL="0" indent="0" algn="thaiDist">
              <a:buNone/>
              <a:tabLst>
                <a:tab pos="866775" algn="l"/>
              </a:tabLst>
            </a:pPr>
            <a:r>
              <a:rPr lang="th-TH" sz="3600"/>
              <a:t>     หน้าจอจัดการ</a:t>
            </a:r>
            <a:r>
              <a:rPr lang="th-TH" sz="3600" dirty="0"/>
              <a:t>คำ</a:t>
            </a:r>
            <a:r>
              <a:rPr lang="th-TH" sz="3600"/>
              <a:t>ร้องเรียน              หน้าจอ</a:t>
            </a:r>
            <a:r>
              <a:rPr lang="th-TH" sz="3600" dirty="0"/>
              <a:t>แสดงรายละเอียดคำร้องเรียน</a:t>
            </a:r>
          </a:p>
          <a:p>
            <a:pPr marL="0" indent="0" algn="thaiDist">
              <a:buNone/>
              <a:tabLst>
                <a:tab pos="866775" algn="l"/>
              </a:tabLst>
            </a:pPr>
            <a:endParaRPr lang="th-TH" sz="3600" dirty="0"/>
          </a:p>
          <a:p>
            <a:pPr marL="0" indent="0" algn="thaiDist">
              <a:buNone/>
              <a:tabLst>
                <a:tab pos="866775" algn="l"/>
              </a:tabLst>
            </a:pPr>
            <a:endParaRPr lang="th-TH" sz="3600" dirty="0"/>
          </a:p>
          <a:p>
            <a:pPr marL="0" indent="0" algn="thaiDist">
              <a:buNone/>
              <a:tabLst>
                <a:tab pos="866775" algn="l"/>
              </a:tabLst>
            </a:pPr>
            <a:endParaRPr lang="th-TH" sz="3600" dirty="0"/>
          </a:p>
          <a:p>
            <a:pPr marL="0" indent="0" algn="thaiDist">
              <a:buNone/>
              <a:tabLst>
                <a:tab pos="866775" algn="l"/>
              </a:tabLst>
            </a:pPr>
            <a:r>
              <a:rPr lang="th-TH" sz="3600" dirty="0"/>
              <a:t>หน้าจอจัดการผลการดำเนินงาน     หน้าจอแสดงรายละเอียดผลการดำเนินงาน</a:t>
            </a:r>
          </a:p>
          <a:p>
            <a:pPr marL="0" indent="0" algn="thaiDist">
              <a:buNone/>
              <a:tabLst>
                <a:tab pos="866775" algn="l"/>
              </a:tabLst>
            </a:pPr>
            <a:r>
              <a:rPr lang="th-TH" sz="6000" b="1" dirty="0"/>
              <a:t>อ้างอิงผลงานวิจัย</a:t>
            </a:r>
          </a:p>
          <a:p>
            <a:pPr>
              <a:lnSpc>
                <a:spcPct val="100000"/>
              </a:lnSpc>
              <a:spcBef>
                <a:spcPts val="15"/>
              </a:spcBef>
              <a:spcAft>
                <a:spcPts val="15"/>
              </a:spcAft>
              <a:tabLst>
                <a:tab pos="285750" algn="l"/>
              </a:tabLst>
            </a:pPr>
            <a:r>
              <a:rPr lang="th-TH" sz="3200" dirty="0"/>
              <a:t>วัฒนพล ชุมเพชร. (2017). การพัฒนาระบบสารสนเทศเพื่อการร้องเรียนและติดตามปัญหาจากประชาชนในท้องถิ่นสู่ภาครัฐ. </a:t>
            </a:r>
            <a:r>
              <a:rPr lang="en-US" sz="3200" dirty="0" err="1"/>
              <a:t>Sripatum</a:t>
            </a:r>
            <a:r>
              <a:rPr lang="en-US" sz="3200" dirty="0"/>
              <a:t> Review of Science and Technology, </a:t>
            </a:r>
            <a:r>
              <a:rPr lang="th-TH" sz="3200" dirty="0"/>
              <a:t>9(1)</a:t>
            </a:r>
            <a:r>
              <a:rPr lang="en-US" sz="3200" dirty="0"/>
              <a:t>, </a:t>
            </a:r>
            <a:r>
              <a:rPr lang="th-TH" sz="3200" dirty="0"/>
              <a:t>106-117.</a:t>
            </a:r>
          </a:p>
          <a:p>
            <a:pPr>
              <a:lnSpc>
                <a:spcPct val="100000"/>
              </a:lnSpc>
              <a:spcBef>
                <a:spcPts val="15"/>
              </a:spcBef>
              <a:spcAft>
                <a:spcPts val="15"/>
              </a:spcAft>
              <a:tabLst>
                <a:tab pos="285750" algn="l"/>
              </a:tabLst>
            </a:pPr>
            <a:r>
              <a:rPr lang="en-US" sz="3200" dirty="0" err="1"/>
              <a:t>Royappa</a:t>
            </a:r>
            <a:r>
              <a:rPr lang="en-US" sz="3200" dirty="0"/>
              <a:t>, A. V. (2000). The PHP web application server. Journal of Computing Sciences in Colleges, 15(3), 201-211.</a:t>
            </a:r>
            <a:endParaRPr lang="th-TH" sz="3200" dirty="0"/>
          </a:p>
          <a:p>
            <a:pPr>
              <a:lnSpc>
                <a:spcPct val="100000"/>
              </a:lnSpc>
              <a:spcBef>
                <a:spcPts val="15"/>
              </a:spcBef>
              <a:spcAft>
                <a:spcPts val="15"/>
              </a:spcAft>
              <a:tabLst>
                <a:tab pos="285750" algn="l"/>
              </a:tabLst>
            </a:pPr>
            <a:r>
              <a:rPr lang="en-US" sz="3200" dirty="0"/>
              <a:t>Bell, D. (2003). UML basics: An introduction to the Unified Modeling Language. The Rational Edge. </a:t>
            </a:r>
            <a:endParaRPr lang="th-TH" sz="3200" dirty="0"/>
          </a:p>
          <a:p>
            <a:pPr>
              <a:lnSpc>
                <a:spcPct val="100000"/>
              </a:lnSpc>
              <a:spcBef>
                <a:spcPts val="15"/>
              </a:spcBef>
              <a:spcAft>
                <a:spcPts val="15"/>
              </a:spcAft>
              <a:tabLst>
                <a:tab pos="285750" algn="l"/>
              </a:tabLst>
            </a:pPr>
            <a:r>
              <a:rPr lang="en-US" sz="3200" dirty="0" err="1"/>
              <a:t>Blischak</a:t>
            </a:r>
            <a:r>
              <a:rPr lang="en-US" sz="3200" dirty="0"/>
              <a:t>, J. D., Davenport, E. R., &amp; Wilson, G. (2016). A quick introduction to version control with Git and GitHub. </a:t>
            </a:r>
            <a:r>
              <a:rPr lang="en-US" sz="3200" dirty="0" err="1"/>
              <a:t>PLoS</a:t>
            </a:r>
            <a:r>
              <a:rPr lang="en-US" sz="3200" dirty="0"/>
              <a:t> computational biology, 12(1), e1004668.</a:t>
            </a:r>
          </a:p>
        </p:txBody>
      </p:sp>
      <p:sp>
        <p:nvSpPr>
          <p:cNvPr id="5" name="Rectangle 7">
            <a:extLst>
              <a:ext uri="{FF2B5EF4-FFF2-40B4-BE49-F238E27FC236}">
                <a16:creationId xmlns:a16="http://schemas.microsoft.com/office/drawing/2014/main" id="{BAC5276C-4238-E0F9-5553-9A6ECAAB4FDF}"/>
              </a:ext>
            </a:extLst>
          </p:cNvPr>
          <p:cNvSpPr txBox="1">
            <a:spLocks/>
          </p:cNvSpPr>
          <p:nvPr/>
        </p:nvSpPr>
        <p:spPr>
          <a:xfrm>
            <a:off x="914399" y="6410746"/>
            <a:ext cx="28446413" cy="5750805"/>
          </a:xfrm>
          <a:prstGeom prst="rect">
            <a:avLst/>
          </a:prstGeom>
        </p:spPr>
        <p:txBody>
          <a:bodyPr vert="horz" wrap="square" lIns="91440" tIns="45720" rIns="91440" bIns="45720" rtlCol="0">
            <a:spAutoFit/>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lgn="ctr">
              <a:buNone/>
            </a:pPr>
            <a:r>
              <a:rPr lang="th-TH" sz="7200" b="1" dirty="0">
                <a:latin typeface="LINE Seed Sans TH" panose="020B0303020203020204" pitchFamily="34" charset="-34"/>
                <a:ea typeface="LINE Seed Sans TH" panose="020B0303020203020204" pitchFamily="34" charset="-34"/>
                <a:cs typeface="LINE Seed Sans TH" panose="020B0303020203020204" pitchFamily="34" charset="-34"/>
              </a:rPr>
              <a:t>ระบบร้องเรียนปัญหา กรณีศึกษามหาวิทยาลัยบูรพา วิทยาเขตสระแก้ว</a:t>
            </a:r>
            <a:r>
              <a:rPr lang="en-US" sz="7200" b="1" dirty="0">
                <a:latin typeface="LINE Seed Sans TH" panose="020B0303020203020204" pitchFamily="34" charset="-34"/>
                <a:ea typeface="LINE Seed Sans TH" panose="020B0303020203020204" pitchFamily="34" charset="-34"/>
                <a:cs typeface="LINE Seed Sans TH" panose="020B0303020203020204" pitchFamily="34" charset="-34"/>
              </a:rPr>
              <a:t>Problem Complaint System : A Case Study of Burapha University </a:t>
            </a:r>
            <a:r>
              <a:rPr lang="en-US" sz="7200" b="1" dirty="0" err="1">
                <a:latin typeface="LINE Seed Sans TH" panose="020B0303020203020204" pitchFamily="34" charset="-34"/>
                <a:ea typeface="LINE Seed Sans TH" panose="020B0303020203020204" pitchFamily="34" charset="-34"/>
                <a:cs typeface="LINE Seed Sans TH" panose="020B0303020203020204" pitchFamily="34" charset="-34"/>
              </a:rPr>
              <a:t>Sakaeo</a:t>
            </a:r>
            <a:r>
              <a:rPr lang="en-US" sz="7200" b="1" dirty="0">
                <a:latin typeface="LINE Seed Sans TH" panose="020B0303020203020204" pitchFamily="34" charset="-34"/>
                <a:ea typeface="LINE Seed Sans TH" panose="020B0303020203020204" pitchFamily="34" charset="-34"/>
                <a:cs typeface="LINE Seed Sans TH" panose="020B0303020203020204" pitchFamily="34" charset="-34"/>
              </a:rPr>
              <a:t> Campus</a:t>
            </a:r>
            <a:endParaRPr lang="th-TH" sz="4400" b="1" dirty="0">
              <a:latin typeface="LINE Seed Sans TH" panose="020B0303020203020204" pitchFamily="34" charset="-34"/>
              <a:ea typeface="LINE Seed Sans TH" panose="020B0303020203020204" pitchFamily="34" charset="-34"/>
              <a:cs typeface="LINE Seed Sans TH" panose="020B0303020203020204" pitchFamily="34" charset="-34"/>
            </a:endParaRPr>
          </a:p>
          <a:p>
            <a:pPr marL="0" indent="0" algn="ctr">
              <a:buNone/>
            </a:pPr>
            <a:r>
              <a:rPr lang="th-TH" sz="3600" dirty="0">
                <a:latin typeface="LINE Seed Sans TH" panose="020B0303020203020204" pitchFamily="34" charset="-34"/>
                <a:ea typeface="LINE Seed Sans TH" panose="020B0303020203020204" pitchFamily="34" charset="-34"/>
                <a:cs typeface="LINE Seed Sans TH" panose="020B0303020203020204" pitchFamily="34" charset="-34"/>
              </a:rPr>
              <a:t>ปุญญฤทธิ์ กล้าผจญ</a:t>
            </a:r>
            <a:r>
              <a:rPr lang="th-TH" sz="3600" baseline="30000" dirty="0">
                <a:latin typeface="LINE Seed Sans TH" panose="020B0303020203020204" pitchFamily="34" charset="-34"/>
                <a:ea typeface="LINE Seed Sans TH" panose="020B0303020203020204" pitchFamily="34" charset="-34"/>
                <a:cs typeface="LINE Seed Sans TH" panose="020B0303020203020204" pitchFamily="34" charset="-34"/>
              </a:rPr>
              <a:t>1*</a:t>
            </a:r>
            <a:r>
              <a:rPr lang="th-TH" sz="3600" dirty="0">
                <a:latin typeface="LINE Seed Sans TH" panose="020B0303020203020204" pitchFamily="34" charset="-34"/>
                <a:ea typeface="LINE Seed Sans TH" panose="020B0303020203020204" pitchFamily="34" charset="-34"/>
                <a:cs typeface="LINE Seed Sans TH" panose="020B0303020203020204" pitchFamily="34" charset="-34"/>
              </a:rPr>
              <a:t>, กิตติศักดิ์ อ่อนเอื้อน</a:t>
            </a:r>
            <a:r>
              <a:rPr lang="th-TH" sz="3600" baseline="30000" dirty="0">
                <a:latin typeface="LINE Seed Sans TH" panose="020B0303020203020204" pitchFamily="34" charset="-34"/>
                <a:ea typeface="LINE Seed Sans TH" panose="020B0303020203020204" pitchFamily="34" charset="-34"/>
                <a:cs typeface="LINE Seed Sans TH" panose="020B0303020203020204" pitchFamily="34" charset="-34"/>
              </a:rPr>
              <a:t>1</a:t>
            </a:r>
            <a:r>
              <a:rPr lang="th-TH" sz="3600" dirty="0">
                <a:latin typeface="LINE Seed Sans TH" panose="020B0303020203020204" pitchFamily="34" charset="-34"/>
                <a:ea typeface="LINE Seed Sans TH" panose="020B0303020203020204" pitchFamily="34" charset="-34"/>
                <a:cs typeface="LINE Seed Sans TH" panose="020B0303020203020204" pitchFamily="34" charset="-34"/>
              </a:rPr>
              <a:t> และ พงช์ศนัญ ชาญชัยชิณวรฒ์</a:t>
            </a:r>
            <a:r>
              <a:rPr lang="th-TH" sz="3600" baseline="30000" dirty="0">
                <a:latin typeface="LINE Seed Sans TH" panose="020B0303020203020204" pitchFamily="34" charset="-34"/>
                <a:ea typeface="LINE Seed Sans TH" panose="020B0303020203020204" pitchFamily="34" charset="-34"/>
                <a:cs typeface="LINE Seed Sans TH" panose="020B0303020203020204" pitchFamily="34" charset="-34"/>
              </a:rPr>
              <a:t>1</a:t>
            </a:r>
          </a:p>
          <a:p>
            <a:pPr marL="0" indent="0" algn="ctr">
              <a:buNone/>
            </a:pPr>
            <a:r>
              <a:rPr lang="th-TH" sz="3200" baseline="30000" dirty="0">
                <a:latin typeface="LINE Seed Sans TH" panose="020B0303020203020204" pitchFamily="34" charset="-34"/>
                <a:ea typeface="LINE Seed Sans TH" panose="020B0303020203020204" pitchFamily="34" charset="-34"/>
                <a:cs typeface="LINE Seed Sans TH" panose="020B0303020203020204" pitchFamily="34" charset="-34"/>
              </a:rPr>
              <a:t>1</a:t>
            </a:r>
            <a:r>
              <a:rPr lang="th-TH" sz="3200" dirty="0">
                <a:latin typeface="LINE Seed Sans TH" panose="020B0303020203020204" pitchFamily="34" charset="-34"/>
                <a:ea typeface="LINE Seed Sans TH" panose="020B0303020203020204" pitchFamily="34" charset="-34"/>
                <a:cs typeface="LINE Seed Sans TH" panose="020B0303020203020204" pitchFamily="34" charset="-34"/>
              </a:rPr>
              <a:t>สาขาวิชาเทคโนโลยีสารสนเทศและนวัตกรรมทางธุรกิจ, คณะวิทยาศาสตร์และสังคมศาสตร์, มหาวิทยาลัยบูรพา วิทยาเขตสระแก้ว, จังหวัดสระแก้ว, ประเทศไทย</a:t>
            </a:r>
            <a:endParaRPr lang="en-US" sz="3200" dirty="0">
              <a:latin typeface="LINE Seed Sans TH" panose="020B0303020203020204" pitchFamily="34" charset="-34"/>
              <a:ea typeface="LINE Seed Sans TH" panose="020B0303020203020204" pitchFamily="34" charset="-34"/>
              <a:cs typeface="LINE Seed Sans TH" panose="020B0303020203020204" pitchFamily="34" charset="-34"/>
            </a:endParaRPr>
          </a:p>
          <a:p>
            <a:pPr marL="0" indent="0" algn="ctr">
              <a:buNone/>
            </a:pPr>
            <a:r>
              <a:rPr lang="en-US" sz="3200" dirty="0">
                <a:latin typeface="LINE Seed Sans TH" panose="020B0303020203020204" pitchFamily="34" charset="-34"/>
                <a:ea typeface="LINE Seed Sans TH" panose="020B0303020203020204" pitchFamily="34" charset="-34"/>
                <a:cs typeface="LINE Seed Sans TH" panose="020B0303020203020204" pitchFamily="34" charset="-34"/>
              </a:rPr>
              <a:t>Emails: punyarit07@gmail.com</a:t>
            </a:r>
            <a:r>
              <a:rPr lang="en-US" sz="3200" baseline="30000" dirty="0">
                <a:latin typeface="LINE Seed Sans TH" panose="020B0303020203020204" pitchFamily="34" charset="-34"/>
                <a:ea typeface="LINE Seed Sans TH" panose="020B0303020203020204" pitchFamily="34" charset="-34"/>
                <a:cs typeface="LINE Seed Sans TH" panose="020B0303020203020204" pitchFamily="34" charset="-34"/>
              </a:rPr>
              <a:t>*</a:t>
            </a:r>
            <a:r>
              <a:rPr lang="en-US" sz="3200" dirty="0">
                <a:latin typeface="LINE Seed Sans TH" panose="020B0303020203020204" pitchFamily="34" charset="-34"/>
                <a:ea typeface="LINE Seed Sans TH" panose="020B0303020203020204" pitchFamily="34" charset="-34"/>
                <a:cs typeface="LINE Seed Sans TH" panose="020B0303020203020204" pitchFamily="34" charset="-34"/>
              </a:rPr>
              <a:t>, kittisak@buu.ac.th, damrongm@buu.ac.th</a:t>
            </a:r>
          </a:p>
        </p:txBody>
      </p:sp>
      <p:pic>
        <p:nvPicPr>
          <p:cNvPr id="15" name="Picture 14" descr="Diagram, schematic&#10;&#10;Description automatically generated">
            <a:extLst>
              <a:ext uri="{FF2B5EF4-FFF2-40B4-BE49-F238E27FC236}">
                <a16:creationId xmlns:a16="http://schemas.microsoft.com/office/drawing/2014/main" id="{27C03D9B-6002-524C-7CAB-C114AD8754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21746" y="15180253"/>
            <a:ext cx="4873270" cy="5391583"/>
          </a:xfrm>
          <a:prstGeom prst="rect">
            <a:avLst/>
          </a:prstGeom>
        </p:spPr>
      </p:pic>
      <p:pic>
        <p:nvPicPr>
          <p:cNvPr id="19" name="Picture 18" descr="Diagram&#10;&#10;Description automatically generated">
            <a:extLst>
              <a:ext uri="{FF2B5EF4-FFF2-40B4-BE49-F238E27FC236}">
                <a16:creationId xmlns:a16="http://schemas.microsoft.com/office/drawing/2014/main" id="{26888050-6C9E-D794-BCC8-C8140E8800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83843" y="15541825"/>
            <a:ext cx="4788141" cy="4668438"/>
          </a:xfrm>
          <a:prstGeom prst="rect">
            <a:avLst/>
          </a:prstGeom>
        </p:spPr>
      </p:pic>
      <p:pic>
        <p:nvPicPr>
          <p:cNvPr id="22" name="Picture 21" descr="Table&#10;&#10;Description automatically generated">
            <a:extLst>
              <a:ext uri="{FF2B5EF4-FFF2-40B4-BE49-F238E27FC236}">
                <a16:creationId xmlns:a16="http://schemas.microsoft.com/office/drawing/2014/main" id="{A2839685-05F7-F1E0-D786-52B40654484C}"/>
              </a:ext>
            </a:extLst>
          </p:cNvPr>
          <p:cNvPicPr>
            <a:picLocks noChangeAspect="1"/>
          </p:cNvPicPr>
          <p:nvPr/>
        </p:nvPicPr>
        <p:blipFill rotWithShape="1">
          <a:blip r:embed="rId4"/>
          <a:srcRect l="697" t="2315" r="23961"/>
          <a:stretch/>
        </p:blipFill>
        <p:spPr bwMode="auto">
          <a:xfrm>
            <a:off x="15792599" y="29679239"/>
            <a:ext cx="5330041" cy="2497450"/>
          </a:xfrm>
          <a:prstGeom prst="rect">
            <a:avLst/>
          </a:prstGeom>
          <a:ln>
            <a:noFill/>
          </a:ln>
          <a:extLst>
            <a:ext uri="{53640926-AAD7-44D8-BBD7-CCE9431645EC}">
              <a14:shadowObscured xmlns:a14="http://schemas.microsoft.com/office/drawing/2010/main"/>
            </a:ext>
          </a:extLst>
        </p:spPr>
      </p:pic>
      <p:pic>
        <p:nvPicPr>
          <p:cNvPr id="24" name="Picture 23" descr="Table&#10;&#10;Description automatically generated">
            <a:extLst>
              <a:ext uri="{FF2B5EF4-FFF2-40B4-BE49-F238E27FC236}">
                <a16:creationId xmlns:a16="http://schemas.microsoft.com/office/drawing/2014/main" id="{6CAC82BB-85E3-26A1-80F1-8B50BC5D7C79}"/>
              </a:ext>
            </a:extLst>
          </p:cNvPr>
          <p:cNvPicPr>
            <a:picLocks noChangeAspect="1"/>
          </p:cNvPicPr>
          <p:nvPr/>
        </p:nvPicPr>
        <p:blipFill rotWithShape="1">
          <a:blip r:embed="rId5"/>
          <a:srcRect l="671" t="1215" r="18442"/>
          <a:stretch/>
        </p:blipFill>
        <p:spPr bwMode="auto">
          <a:xfrm>
            <a:off x="15792599" y="26026917"/>
            <a:ext cx="5342925" cy="2497450"/>
          </a:xfrm>
          <a:prstGeom prst="rect">
            <a:avLst/>
          </a:prstGeom>
          <a:ln>
            <a:noFill/>
          </a:ln>
          <a:extLst>
            <a:ext uri="{53640926-AAD7-44D8-BBD7-CCE9431645EC}">
              <a14:shadowObscured xmlns:a14="http://schemas.microsoft.com/office/drawing/2010/main"/>
            </a:ext>
          </a:extLst>
        </p:spPr>
      </p:pic>
      <p:pic>
        <p:nvPicPr>
          <p:cNvPr id="26" name="Picture 25">
            <a:extLst>
              <a:ext uri="{FF2B5EF4-FFF2-40B4-BE49-F238E27FC236}">
                <a16:creationId xmlns:a16="http://schemas.microsoft.com/office/drawing/2014/main" id="{1E3B822B-55E8-3C9A-6D46-99DA84F55741}"/>
              </a:ext>
            </a:extLst>
          </p:cNvPr>
          <p:cNvPicPr>
            <a:picLocks noChangeAspect="1"/>
          </p:cNvPicPr>
          <p:nvPr/>
        </p:nvPicPr>
        <p:blipFill rotWithShape="1">
          <a:blip r:embed="rId6"/>
          <a:srcRect r="3662" b="16940"/>
          <a:stretch/>
        </p:blipFill>
        <p:spPr>
          <a:xfrm>
            <a:off x="23183843" y="25972867"/>
            <a:ext cx="4257351" cy="2551500"/>
          </a:xfrm>
          <a:prstGeom prst="rect">
            <a:avLst/>
          </a:prstGeom>
        </p:spPr>
      </p:pic>
      <p:pic>
        <p:nvPicPr>
          <p:cNvPr id="6" name="Picture 5" descr="Diagram&#10;&#10;Description automatically generated">
            <a:extLst>
              <a:ext uri="{FF2B5EF4-FFF2-40B4-BE49-F238E27FC236}">
                <a16:creationId xmlns:a16="http://schemas.microsoft.com/office/drawing/2014/main" id="{78EB25F2-5704-DCC6-1743-6DB0D56C26D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17970" y="33194185"/>
            <a:ext cx="3913710" cy="3527700"/>
          </a:xfrm>
          <a:prstGeom prst="rect">
            <a:avLst/>
          </a:prstGeom>
        </p:spPr>
      </p:pic>
      <p:pic>
        <p:nvPicPr>
          <p:cNvPr id="8" name="Picture 7" descr="Diagram&#10;&#10;Description automatically generated">
            <a:extLst>
              <a:ext uri="{FF2B5EF4-FFF2-40B4-BE49-F238E27FC236}">
                <a16:creationId xmlns:a16="http://schemas.microsoft.com/office/drawing/2014/main" id="{F56E60E1-92BE-1DE9-391A-D6429A3C87A6}"/>
              </a:ext>
            </a:extLst>
          </p:cNvPr>
          <p:cNvPicPr>
            <a:picLocks noChangeAspect="1"/>
          </p:cNvPicPr>
          <p:nvPr/>
        </p:nvPicPr>
        <p:blipFill rotWithShape="1">
          <a:blip r:embed="rId8">
            <a:extLst>
              <a:ext uri="{28A0092B-C50C-407E-A947-70E740481C1C}">
                <a14:useLocalDpi xmlns:a14="http://schemas.microsoft.com/office/drawing/2010/main" val="0"/>
              </a:ext>
            </a:extLst>
          </a:blip>
          <a:srcRect l="2484" t="14990" r="3468" b="6876"/>
          <a:stretch/>
        </p:blipFill>
        <p:spPr>
          <a:xfrm>
            <a:off x="5328191" y="39143940"/>
            <a:ext cx="4562569" cy="2467627"/>
          </a:xfrm>
          <a:prstGeom prst="rect">
            <a:avLst/>
          </a:prstGeom>
        </p:spPr>
      </p:pic>
      <p:pic>
        <p:nvPicPr>
          <p:cNvPr id="14" name="Picture 13">
            <a:extLst>
              <a:ext uri="{FF2B5EF4-FFF2-40B4-BE49-F238E27FC236}">
                <a16:creationId xmlns:a16="http://schemas.microsoft.com/office/drawing/2014/main" id="{C706AEC4-863B-51C0-9CD7-81FB19D1EF6E}"/>
              </a:ext>
            </a:extLst>
          </p:cNvPr>
          <p:cNvPicPr>
            <a:picLocks noChangeAspect="1"/>
          </p:cNvPicPr>
          <p:nvPr/>
        </p:nvPicPr>
        <p:blipFill rotWithShape="1">
          <a:blip r:embed="rId9"/>
          <a:srcRect r="189"/>
          <a:stretch/>
        </p:blipFill>
        <p:spPr>
          <a:xfrm>
            <a:off x="23035753" y="29678783"/>
            <a:ext cx="4627741" cy="2516402"/>
          </a:xfrm>
          <a:prstGeom prst="rect">
            <a:avLst/>
          </a:prstGeom>
        </p:spPr>
      </p:pic>
    </p:spTree>
    <p:extLst>
      <p:ext uri="{BB962C8B-B14F-4D97-AF65-F5344CB8AC3E}">
        <p14:creationId xmlns:p14="http://schemas.microsoft.com/office/powerpoint/2010/main" val="3212474789"/>
      </p:ext>
    </p:extLst>
  </p:cSld>
  <p:clrMapOvr>
    <a:masterClrMapping/>
  </p:clrMapOvr>
</p:sld>
</file>

<file path=ppt/theme/theme1.xml><?xml version="1.0" encoding="utf-8"?>
<a:theme xmlns:a="http://schemas.openxmlformats.org/drawingml/2006/main" name="ธีมของ Office">
  <a:themeElements>
    <a:clrScheme name="ธีมของ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ธีมของ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ธีมของ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ธีมของ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ธีมของ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288</TotalTime>
  <Words>906</Words>
  <Application>Microsoft Office PowerPoint</Application>
  <PresentationFormat>Custom</PresentationFormat>
  <Paragraphs>46</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 Light</vt:lpstr>
      <vt:lpstr>Calibri</vt:lpstr>
      <vt:lpstr>LINE Seed Sans TH</vt:lpstr>
      <vt:lpstr>Arial</vt:lpstr>
      <vt:lpstr>ธีมของ Office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งานนำเสนอ PowerPoint</dc:title>
  <dc:creator>Ekkawit Sittiwa</dc:creator>
  <cp:lastModifiedBy>Punyarit Klaphachon</cp:lastModifiedBy>
  <cp:revision>123</cp:revision>
  <cp:lastPrinted>2023-01-18T04:05:21Z</cp:lastPrinted>
  <dcterms:created xsi:type="dcterms:W3CDTF">2023-01-17T16:10:35Z</dcterms:created>
  <dcterms:modified xsi:type="dcterms:W3CDTF">2023-01-30T16:39:57Z</dcterms:modified>
</cp:coreProperties>
</file>

<file path=docProps/thumbnail.jpeg>
</file>